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66" r:id="rId2"/>
  </p:sldIdLst>
  <p:sldSz cx="6858000" cy="972026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61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098"/>
    <p:restoredTop sz="94651"/>
  </p:normalViewPr>
  <p:slideViewPr>
    <p:cSldViewPr snapToGrid="0" snapToObjects="1">
      <p:cViewPr varScale="1">
        <p:scale>
          <a:sx n="107" d="100"/>
          <a:sy n="107" d="100"/>
        </p:scale>
        <p:origin x="2656" y="168"/>
      </p:cViewPr>
      <p:guideLst>
        <p:guide orient="horz" pos="3061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590794"/>
            <a:ext cx="5829300" cy="338409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105389"/>
            <a:ext cx="5143500" cy="234681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D377B-A6C7-BA45-93DE-BDB972DC9B4B}" type="datetimeFigureOut">
              <a:rPr lang="fr-FR" smtClean="0"/>
              <a:t>02/07/2019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45C18-3F82-C240-A048-6D44BF5368A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235493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D377B-A6C7-BA45-93DE-BDB972DC9B4B}" type="datetimeFigureOut">
              <a:rPr lang="fr-FR" smtClean="0"/>
              <a:t>02/07/2019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45C18-3F82-C240-A048-6D44BF5368A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31842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23318"/>
            <a:ext cx="5915025" cy="404335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504929"/>
            <a:ext cx="5915025" cy="212630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D377B-A6C7-BA45-93DE-BDB972DC9B4B}" type="datetimeFigureOut">
              <a:rPr lang="fr-FR" smtClean="0"/>
              <a:t>02/07/2019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45C18-3F82-C240-A048-6D44BF5368A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38271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587570"/>
            <a:ext cx="2914650" cy="6167418"/>
          </a:xfrm>
        </p:spPr>
        <p:txBody>
          <a:bodyPr/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587570"/>
            <a:ext cx="2914650" cy="6167418"/>
          </a:xfrm>
        </p:spPr>
        <p:txBody>
          <a:bodyPr/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D377B-A6C7-BA45-93DE-BDB972DC9B4B}" type="datetimeFigureOut">
              <a:rPr lang="fr-FR" smtClean="0"/>
              <a:t>02/07/2019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45C18-3F82-C240-A048-6D44BF5368A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259333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17516"/>
            <a:ext cx="5915025" cy="1878802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382815"/>
            <a:ext cx="2901255" cy="1167781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550596"/>
            <a:ext cx="2901255" cy="5222392"/>
          </a:xfrm>
        </p:spPr>
        <p:txBody>
          <a:bodyPr/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382815"/>
            <a:ext cx="2915543" cy="1167781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550596"/>
            <a:ext cx="2915543" cy="5222392"/>
          </a:xfrm>
        </p:spPr>
        <p:txBody>
          <a:bodyPr/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D377B-A6C7-BA45-93DE-BDB972DC9B4B}" type="datetimeFigureOut">
              <a:rPr lang="fr-FR" smtClean="0"/>
              <a:t>02/07/2019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45C18-3F82-C240-A048-6D44BF5368A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42718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D377B-A6C7-BA45-93DE-BDB972DC9B4B}" type="datetimeFigureOut">
              <a:rPr lang="fr-FR" smtClean="0"/>
              <a:t>02/07/2019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45C18-3F82-C240-A048-6D44BF5368A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464846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D377B-A6C7-BA45-93DE-BDB972DC9B4B}" type="datetimeFigureOut">
              <a:rPr lang="fr-FR" smtClean="0"/>
              <a:t>02/07/2019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45C18-3F82-C240-A048-6D44BF5368A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38796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8018"/>
            <a:ext cx="2211884" cy="226806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99540"/>
            <a:ext cx="3471863" cy="690768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16079"/>
            <a:ext cx="2211884" cy="540239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D377B-A6C7-BA45-93DE-BDB972DC9B4B}" type="datetimeFigureOut">
              <a:rPr lang="fr-FR" smtClean="0"/>
              <a:t>02/07/2019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45C18-3F82-C240-A048-6D44BF5368A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071166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8018"/>
            <a:ext cx="2211884" cy="226806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99540"/>
            <a:ext cx="3471863" cy="690768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16079"/>
            <a:ext cx="2211884" cy="540239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D377B-A6C7-BA45-93DE-BDB972DC9B4B}" type="datetimeFigureOut">
              <a:rPr lang="fr-FR" smtClean="0"/>
              <a:t>02/07/2019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45C18-3F82-C240-A048-6D44BF5368A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7012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D377B-A6C7-BA45-93DE-BDB972DC9B4B}" type="datetimeFigureOut">
              <a:rPr lang="fr-FR" smtClean="0"/>
              <a:t>02/07/2019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45C18-3F82-C240-A048-6D44BF5368A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776341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17514"/>
            <a:ext cx="1478756" cy="8237474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17514"/>
            <a:ext cx="4350544" cy="8237474"/>
          </a:xfrm>
        </p:spPr>
        <p:txBody>
          <a:bodyPr vert="eaVert"/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D377B-A6C7-BA45-93DE-BDB972DC9B4B}" type="datetimeFigureOut">
              <a:rPr lang="fr-FR" smtClean="0"/>
              <a:t>02/07/2019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45C18-3F82-C240-A048-6D44BF5368A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770008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17516"/>
            <a:ext cx="5915025" cy="18788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587570"/>
            <a:ext cx="5915025" cy="61674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009246"/>
            <a:ext cx="1543050" cy="5175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7D377B-A6C7-BA45-93DE-BDB972DC9B4B}" type="datetimeFigureOut">
              <a:rPr lang="fr-FR" smtClean="0"/>
              <a:t>02/07/2019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009246"/>
            <a:ext cx="2314575" cy="5175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009246"/>
            <a:ext cx="1543050" cy="5175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A45C18-3F82-C240-A048-6D44BF5368A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627639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tiff"/><Relationship Id="rId4" Type="http://schemas.openxmlformats.org/officeDocument/2006/relationships/image" Target="../media/image3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>
            <a:extLst>
              <a:ext uri="{FF2B5EF4-FFF2-40B4-BE49-F238E27FC236}">
                <a16:creationId xmlns:a16="http://schemas.microsoft.com/office/drawing/2014/main" id="{6280F6E8-4461-7D45-8311-D67381CAEE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5705" y="828034"/>
            <a:ext cx="1542455" cy="1316098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D986FF9B-6D33-974C-A0CA-E24E46757F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6341" y="834289"/>
            <a:ext cx="1532923" cy="1303588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6369799C-CB8E-6C46-BDF7-4294152431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1032" y="2350066"/>
            <a:ext cx="1547128" cy="1272649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ADE701CC-3C38-6D47-A1B9-79DBC1758FD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93544" y="2350067"/>
            <a:ext cx="1525661" cy="1270968"/>
          </a:xfrm>
          <a:prstGeom prst="rect">
            <a:avLst/>
          </a:prstGeom>
        </p:spPr>
      </p:pic>
      <p:sp>
        <p:nvSpPr>
          <p:cNvPr id="143" name="ZoneTexte 24">
            <a:extLst>
              <a:ext uri="{FF2B5EF4-FFF2-40B4-BE49-F238E27FC236}">
                <a16:creationId xmlns:a16="http://schemas.microsoft.com/office/drawing/2014/main" id="{2D4D3AF8-2A7E-DE41-88A5-7866B4DF97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464" y="804713"/>
            <a:ext cx="1503476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fr-FR" altLang="fr-FR" sz="800" b="1" dirty="0">
                <a:latin typeface="Times" pitchFamily="2" charset="0"/>
                <a:ea typeface="Times" pitchFamily="2" charset="0"/>
                <a:cs typeface="Times" pitchFamily="2" charset="0"/>
              </a:rPr>
              <a:t>FD1 + </a:t>
            </a:r>
            <a:r>
              <a:rPr lang="fr-FR" altLang="fr-FR" sz="800" b="1" dirty="0" err="1">
                <a:latin typeface="Times" pitchFamily="2" charset="0"/>
                <a:ea typeface="Times" pitchFamily="2" charset="0"/>
                <a:cs typeface="Times" pitchFamily="2" charset="0"/>
              </a:rPr>
              <a:t>empty</a:t>
            </a:r>
            <a:r>
              <a:rPr lang="fr-FR" altLang="fr-FR" sz="800" b="1" dirty="0">
                <a:latin typeface="Times" pitchFamily="2" charset="0"/>
                <a:ea typeface="Times" pitchFamily="2" charset="0"/>
                <a:cs typeface="Times" pitchFamily="2" charset="0"/>
              </a:rPr>
              <a:t> </a:t>
            </a:r>
            <a:r>
              <a:rPr lang="fr-FR" altLang="fr-FR" sz="800" b="1" dirty="0" err="1">
                <a:latin typeface="Times" pitchFamily="2" charset="0"/>
                <a:ea typeface="Times" pitchFamily="2" charset="0"/>
                <a:cs typeface="Times" pitchFamily="2" charset="0"/>
              </a:rPr>
              <a:t>vector</a:t>
            </a:r>
            <a:endParaRPr lang="fr-FR" altLang="fr-FR" sz="800" b="1" dirty="0">
              <a:latin typeface="Times" pitchFamily="2" charset="0"/>
              <a:ea typeface="Times" pitchFamily="2" charset="0"/>
              <a:cs typeface="Times" pitchFamily="2" charset="0"/>
            </a:endParaRPr>
          </a:p>
        </p:txBody>
      </p:sp>
      <p:sp>
        <p:nvSpPr>
          <p:cNvPr id="144" name="ZoneTexte 44">
            <a:extLst>
              <a:ext uri="{FF2B5EF4-FFF2-40B4-BE49-F238E27FC236}">
                <a16:creationId xmlns:a16="http://schemas.microsoft.com/office/drawing/2014/main" id="{306DD0A2-C6E4-7E4E-B8E5-EFD6A369F1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94792" y="851784"/>
            <a:ext cx="480912" cy="1279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spcAft>
                <a:spcPts val="700"/>
              </a:spcAft>
            </a:pPr>
            <a:r>
              <a:rPr lang="fr-FR" altLang="fr-FR" sz="800" dirty="0"/>
              <a:t>1</a:t>
            </a:r>
          </a:p>
          <a:p>
            <a:pPr algn="r">
              <a:spcAft>
                <a:spcPts val="700"/>
              </a:spcAft>
            </a:pPr>
            <a:r>
              <a:rPr lang="fr-FR" altLang="fr-FR" sz="800" dirty="0"/>
              <a:t>2</a:t>
            </a:r>
          </a:p>
          <a:p>
            <a:pPr algn="r">
              <a:spcAft>
                <a:spcPts val="700"/>
              </a:spcAft>
            </a:pPr>
            <a:r>
              <a:rPr lang="fr-FR" altLang="fr-FR" sz="800" dirty="0"/>
              <a:t>1</a:t>
            </a:r>
          </a:p>
          <a:p>
            <a:pPr algn="r">
              <a:spcAft>
                <a:spcPts val="700"/>
              </a:spcAft>
            </a:pPr>
            <a:r>
              <a:rPr lang="fr-FR" altLang="fr-FR" sz="800" dirty="0"/>
              <a:t>2</a:t>
            </a:r>
          </a:p>
          <a:p>
            <a:pPr algn="r">
              <a:spcAft>
                <a:spcPts val="700"/>
              </a:spcAft>
            </a:pPr>
            <a:r>
              <a:rPr lang="fr-FR" altLang="fr-FR" sz="800" dirty="0"/>
              <a:t>1</a:t>
            </a:r>
          </a:p>
          <a:p>
            <a:pPr algn="r">
              <a:spcAft>
                <a:spcPts val="700"/>
              </a:spcAft>
            </a:pPr>
            <a:r>
              <a:rPr lang="fr-FR" altLang="fr-FR" sz="800" dirty="0"/>
              <a:t>2</a:t>
            </a:r>
          </a:p>
        </p:txBody>
      </p:sp>
      <p:sp>
        <p:nvSpPr>
          <p:cNvPr id="145" name="ZoneTexte 44">
            <a:extLst>
              <a:ext uri="{FF2B5EF4-FFF2-40B4-BE49-F238E27FC236}">
                <a16:creationId xmlns:a16="http://schemas.microsoft.com/office/drawing/2014/main" id="{45D9BD62-77CE-DB49-B422-EFFE338A9B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33941" y="2342878"/>
            <a:ext cx="480912" cy="1279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spcAft>
                <a:spcPts val="700"/>
              </a:spcAft>
            </a:pPr>
            <a:r>
              <a:rPr lang="fr-FR" altLang="fr-FR" sz="800" dirty="0"/>
              <a:t>1</a:t>
            </a:r>
          </a:p>
          <a:p>
            <a:pPr algn="r">
              <a:spcAft>
                <a:spcPts val="700"/>
              </a:spcAft>
            </a:pPr>
            <a:r>
              <a:rPr lang="fr-FR" altLang="fr-FR" sz="800" dirty="0"/>
              <a:t>2</a:t>
            </a:r>
          </a:p>
          <a:p>
            <a:pPr algn="r">
              <a:spcAft>
                <a:spcPts val="700"/>
              </a:spcAft>
            </a:pPr>
            <a:r>
              <a:rPr lang="fr-FR" altLang="fr-FR" sz="800" dirty="0"/>
              <a:t>1</a:t>
            </a:r>
          </a:p>
          <a:p>
            <a:pPr algn="r">
              <a:spcAft>
                <a:spcPts val="700"/>
              </a:spcAft>
            </a:pPr>
            <a:r>
              <a:rPr lang="fr-FR" altLang="fr-FR" sz="800" dirty="0"/>
              <a:t>2</a:t>
            </a:r>
          </a:p>
          <a:p>
            <a:pPr algn="r">
              <a:spcAft>
                <a:spcPts val="700"/>
              </a:spcAft>
            </a:pPr>
            <a:r>
              <a:rPr lang="fr-FR" altLang="fr-FR" sz="800" dirty="0"/>
              <a:t>1</a:t>
            </a:r>
          </a:p>
          <a:p>
            <a:pPr algn="r">
              <a:spcAft>
                <a:spcPts val="700"/>
              </a:spcAft>
            </a:pPr>
            <a:r>
              <a:rPr lang="fr-FR" altLang="fr-FR" sz="800" dirty="0"/>
              <a:t>2</a:t>
            </a:r>
          </a:p>
        </p:txBody>
      </p:sp>
      <p:sp>
        <p:nvSpPr>
          <p:cNvPr id="146" name="Rectangle 43">
            <a:extLst>
              <a:ext uri="{FF2B5EF4-FFF2-40B4-BE49-F238E27FC236}">
                <a16:creationId xmlns:a16="http://schemas.microsoft.com/office/drawing/2014/main" id="{C797CA88-FCAD-754F-83AA-14CC1023B6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2471" y="1269232"/>
            <a:ext cx="145624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lnSpc>
                <a:spcPct val="130000"/>
              </a:lnSpc>
            </a:pPr>
            <a:r>
              <a:rPr lang="fr-FR" altLang="fr-FR" sz="800" b="1" dirty="0">
                <a:latin typeface="Times" pitchFamily="2" charset="0"/>
                <a:ea typeface="Times" pitchFamily="2" charset="0"/>
                <a:cs typeface="Times" pitchFamily="2" charset="0"/>
              </a:rPr>
              <a:t>FD1 + (</a:t>
            </a:r>
            <a:r>
              <a:rPr lang="fr-FR" altLang="fr-FR" sz="800" b="1" dirty="0" err="1">
                <a:latin typeface="Times" pitchFamily="2" charset="0"/>
                <a:ea typeface="Times" pitchFamily="2" charset="0"/>
                <a:cs typeface="Times" pitchFamily="2" charset="0"/>
              </a:rPr>
              <a:t>strong</a:t>
            </a:r>
            <a:r>
              <a:rPr lang="fr-FR" altLang="fr-FR" sz="800" b="1" dirty="0">
                <a:latin typeface="Times" pitchFamily="2" charset="0"/>
                <a:ea typeface="Times" pitchFamily="2" charset="0"/>
                <a:cs typeface="Times" pitchFamily="2" charset="0"/>
              </a:rPr>
              <a:t> RBS) </a:t>
            </a:r>
            <a:r>
              <a:rPr lang="fr-FR" altLang="fr-FR" sz="800" b="1" dirty="0" err="1">
                <a:latin typeface="Times" pitchFamily="2" charset="0"/>
                <a:ea typeface="Times" pitchFamily="2" charset="0"/>
                <a:cs typeface="Times" pitchFamily="2" charset="0"/>
              </a:rPr>
              <a:t>T-yhhX</a:t>
            </a:r>
            <a:endParaRPr lang="fr-FR" altLang="fr-FR" sz="800" b="1" dirty="0">
              <a:latin typeface="Times" pitchFamily="2" charset="0"/>
              <a:ea typeface="Times" pitchFamily="2" charset="0"/>
              <a:cs typeface="Times" pitchFamily="2" charset="0"/>
            </a:endParaRPr>
          </a:p>
        </p:txBody>
      </p:sp>
      <p:sp>
        <p:nvSpPr>
          <p:cNvPr id="147" name="Rectangle 124">
            <a:extLst>
              <a:ext uri="{FF2B5EF4-FFF2-40B4-BE49-F238E27FC236}">
                <a16:creationId xmlns:a16="http://schemas.microsoft.com/office/drawing/2014/main" id="{3302D81F-D782-6D47-9A09-4C173E6865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463" y="1688552"/>
            <a:ext cx="1576257" cy="2431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lnSpc>
                <a:spcPct val="130000"/>
              </a:lnSpc>
            </a:pPr>
            <a:r>
              <a:rPr lang="fr-FR" altLang="fr-FR" sz="800" b="1" dirty="0">
                <a:latin typeface="Times" pitchFamily="2" charset="0"/>
                <a:ea typeface="Times" pitchFamily="2" charset="0"/>
                <a:cs typeface="Times" pitchFamily="2" charset="0"/>
              </a:rPr>
              <a:t>FD1 + (</a:t>
            </a:r>
            <a:r>
              <a:rPr lang="fr-FR" altLang="fr-FR" sz="800" b="1" dirty="0" err="1">
                <a:latin typeface="Times" pitchFamily="2" charset="0"/>
                <a:ea typeface="Times" pitchFamily="2" charset="0"/>
                <a:cs typeface="Times" pitchFamily="2" charset="0"/>
              </a:rPr>
              <a:t>optimized</a:t>
            </a:r>
            <a:r>
              <a:rPr lang="fr-FR" altLang="fr-FR" sz="800" b="1" dirty="0">
                <a:latin typeface="Times" pitchFamily="2" charset="0"/>
                <a:ea typeface="Times" pitchFamily="2" charset="0"/>
                <a:cs typeface="Times" pitchFamily="2" charset="0"/>
              </a:rPr>
              <a:t> RBS) </a:t>
            </a:r>
            <a:r>
              <a:rPr lang="fr-FR" altLang="fr-FR" sz="800" b="1" dirty="0" err="1">
                <a:latin typeface="Times" pitchFamily="2" charset="0"/>
                <a:ea typeface="Times" pitchFamily="2" charset="0"/>
                <a:cs typeface="Times" pitchFamily="2" charset="0"/>
              </a:rPr>
              <a:t>T-yhhX</a:t>
            </a:r>
            <a:endParaRPr lang="fr-FR" altLang="fr-FR" sz="800" b="1" dirty="0">
              <a:latin typeface="Times" pitchFamily="2" charset="0"/>
              <a:ea typeface="Times" pitchFamily="2" charset="0"/>
              <a:cs typeface="Times" pitchFamily="2" charset="0"/>
            </a:endParaRPr>
          </a:p>
        </p:txBody>
      </p: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F7A49B00-3F59-6B44-AB3B-1FB6F2CEF70E}"/>
              </a:ext>
            </a:extLst>
          </p:cNvPr>
          <p:cNvGrpSpPr/>
          <p:nvPr/>
        </p:nvGrpSpPr>
        <p:grpSpPr>
          <a:xfrm>
            <a:off x="1841845" y="3718652"/>
            <a:ext cx="1644496" cy="221563"/>
            <a:chOff x="1835858" y="3677555"/>
            <a:chExt cx="1644496" cy="221563"/>
          </a:xfrm>
        </p:grpSpPr>
        <p:sp>
          <p:nvSpPr>
            <p:cNvPr id="151" name="ZoneTexte 150">
              <a:extLst>
                <a:ext uri="{FF2B5EF4-FFF2-40B4-BE49-F238E27FC236}">
                  <a16:creationId xmlns:a16="http://schemas.microsoft.com/office/drawing/2014/main" id="{22586F8F-2FEC-8F43-9AE5-D549BF1835B9}"/>
                </a:ext>
              </a:extLst>
            </p:cNvPr>
            <p:cNvSpPr txBox="1"/>
            <p:nvPr/>
          </p:nvSpPr>
          <p:spPr>
            <a:xfrm>
              <a:off x="1989553" y="3677555"/>
              <a:ext cx="268022" cy="215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baseline="30000" dirty="0"/>
                <a:t>-1</a:t>
              </a:r>
            </a:p>
          </p:txBody>
        </p:sp>
        <p:sp>
          <p:nvSpPr>
            <p:cNvPr id="152" name="ZoneTexte 151">
              <a:extLst>
                <a:ext uri="{FF2B5EF4-FFF2-40B4-BE49-F238E27FC236}">
                  <a16:creationId xmlns:a16="http://schemas.microsoft.com/office/drawing/2014/main" id="{EC0A5939-0071-B042-8BDF-F5B7F3B48142}"/>
                </a:ext>
              </a:extLst>
            </p:cNvPr>
            <p:cNvSpPr txBox="1"/>
            <p:nvPr/>
          </p:nvSpPr>
          <p:spPr>
            <a:xfrm>
              <a:off x="2190303" y="3677555"/>
              <a:ext cx="26802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baseline="30000" dirty="0"/>
                <a:t>-2</a:t>
              </a:r>
            </a:p>
          </p:txBody>
        </p:sp>
        <p:sp>
          <p:nvSpPr>
            <p:cNvPr id="153" name="ZoneTexte 152">
              <a:extLst>
                <a:ext uri="{FF2B5EF4-FFF2-40B4-BE49-F238E27FC236}">
                  <a16:creationId xmlns:a16="http://schemas.microsoft.com/office/drawing/2014/main" id="{8C3BA44E-51CC-4A45-A494-018A96917450}"/>
                </a:ext>
              </a:extLst>
            </p:cNvPr>
            <p:cNvSpPr txBox="1"/>
            <p:nvPr/>
          </p:nvSpPr>
          <p:spPr>
            <a:xfrm>
              <a:off x="2405930" y="3677555"/>
              <a:ext cx="26802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baseline="30000" dirty="0"/>
                <a:t>-3</a:t>
              </a:r>
            </a:p>
          </p:txBody>
        </p:sp>
        <p:sp>
          <p:nvSpPr>
            <p:cNvPr id="154" name="ZoneTexte 153">
              <a:extLst>
                <a:ext uri="{FF2B5EF4-FFF2-40B4-BE49-F238E27FC236}">
                  <a16:creationId xmlns:a16="http://schemas.microsoft.com/office/drawing/2014/main" id="{91341084-8EBC-CC40-9F1A-303B7D835056}"/>
                </a:ext>
              </a:extLst>
            </p:cNvPr>
            <p:cNvSpPr txBox="1"/>
            <p:nvPr/>
          </p:nvSpPr>
          <p:spPr>
            <a:xfrm>
              <a:off x="2614022" y="3677555"/>
              <a:ext cx="26802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baseline="30000" dirty="0"/>
                <a:t>-4</a:t>
              </a:r>
            </a:p>
          </p:txBody>
        </p:sp>
        <p:sp>
          <p:nvSpPr>
            <p:cNvPr id="155" name="ZoneTexte 154">
              <a:extLst>
                <a:ext uri="{FF2B5EF4-FFF2-40B4-BE49-F238E27FC236}">
                  <a16:creationId xmlns:a16="http://schemas.microsoft.com/office/drawing/2014/main" id="{CA838986-475E-0B45-8D30-551D3D96D0C9}"/>
                </a:ext>
              </a:extLst>
            </p:cNvPr>
            <p:cNvSpPr txBox="1"/>
            <p:nvPr/>
          </p:nvSpPr>
          <p:spPr>
            <a:xfrm>
              <a:off x="2815586" y="3677555"/>
              <a:ext cx="26802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baseline="30000" dirty="0"/>
                <a:t>-5</a:t>
              </a:r>
            </a:p>
          </p:txBody>
        </p:sp>
        <p:sp>
          <p:nvSpPr>
            <p:cNvPr id="156" name="ZoneTexte 155">
              <a:extLst>
                <a:ext uri="{FF2B5EF4-FFF2-40B4-BE49-F238E27FC236}">
                  <a16:creationId xmlns:a16="http://schemas.microsoft.com/office/drawing/2014/main" id="{3752661E-BD4E-0741-BFF9-816705EE5B21}"/>
                </a:ext>
              </a:extLst>
            </p:cNvPr>
            <p:cNvSpPr txBox="1"/>
            <p:nvPr/>
          </p:nvSpPr>
          <p:spPr>
            <a:xfrm>
              <a:off x="3000290" y="3677555"/>
              <a:ext cx="26802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baseline="30000" dirty="0"/>
                <a:t>-6</a:t>
              </a:r>
            </a:p>
          </p:txBody>
        </p:sp>
        <p:sp>
          <p:nvSpPr>
            <p:cNvPr id="150" name="ZoneTexte 149">
              <a:extLst>
                <a:ext uri="{FF2B5EF4-FFF2-40B4-BE49-F238E27FC236}">
                  <a16:creationId xmlns:a16="http://schemas.microsoft.com/office/drawing/2014/main" id="{42DDB6CB-8098-1840-A771-50652CEF5666}"/>
                </a:ext>
              </a:extLst>
            </p:cNvPr>
            <p:cNvSpPr txBox="1"/>
            <p:nvPr/>
          </p:nvSpPr>
          <p:spPr>
            <a:xfrm>
              <a:off x="1835858" y="3677977"/>
              <a:ext cx="17704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baseline="30000" dirty="0"/>
                <a:t>0</a:t>
              </a:r>
            </a:p>
          </p:txBody>
        </p:sp>
        <p:sp>
          <p:nvSpPr>
            <p:cNvPr id="157" name="ZoneTexte 156">
              <a:extLst>
                <a:ext uri="{FF2B5EF4-FFF2-40B4-BE49-F238E27FC236}">
                  <a16:creationId xmlns:a16="http://schemas.microsoft.com/office/drawing/2014/main" id="{304B3A11-0183-7948-BEB5-F5C43D1236BC}"/>
                </a:ext>
              </a:extLst>
            </p:cNvPr>
            <p:cNvSpPr txBox="1"/>
            <p:nvPr/>
          </p:nvSpPr>
          <p:spPr>
            <a:xfrm>
              <a:off x="3212332" y="3683674"/>
              <a:ext cx="26802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baseline="30000" dirty="0"/>
                <a:t>-7</a:t>
              </a:r>
            </a:p>
          </p:txBody>
        </p:sp>
      </p:grpSp>
      <p:grpSp>
        <p:nvGrpSpPr>
          <p:cNvPr id="158" name="Groupe 157">
            <a:extLst>
              <a:ext uri="{FF2B5EF4-FFF2-40B4-BE49-F238E27FC236}">
                <a16:creationId xmlns:a16="http://schemas.microsoft.com/office/drawing/2014/main" id="{523695E1-B55B-9145-951C-F1927C3C671A}"/>
              </a:ext>
            </a:extLst>
          </p:cNvPr>
          <p:cNvGrpSpPr/>
          <p:nvPr/>
        </p:nvGrpSpPr>
        <p:grpSpPr>
          <a:xfrm>
            <a:off x="3556768" y="3695498"/>
            <a:ext cx="1644496" cy="221563"/>
            <a:chOff x="1835858" y="3677555"/>
            <a:chExt cx="1644496" cy="221563"/>
          </a:xfrm>
        </p:grpSpPr>
        <p:sp>
          <p:nvSpPr>
            <p:cNvPr id="159" name="ZoneTexte 158">
              <a:extLst>
                <a:ext uri="{FF2B5EF4-FFF2-40B4-BE49-F238E27FC236}">
                  <a16:creationId xmlns:a16="http://schemas.microsoft.com/office/drawing/2014/main" id="{F86EDAAE-8F68-8E4F-8D0B-DCBB778E0898}"/>
                </a:ext>
              </a:extLst>
            </p:cNvPr>
            <p:cNvSpPr txBox="1"/>
            <p:nvPr/>
          </p:nvSpPr>
          <p:spPr>
            <a:xfrm>
              <a:off x="1989553" y="3677555"/>
              <a:ext cx="268022" cy="215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baseline="30000" dirty="0"/>
                <a:t>-1</a:t>
              </a:r>
            </a:p>
          </p:txBody>
        </p:sp>
        <p:sp>
          <p:nvSpPr>
            <p:cNvPr id="160" name="ZoneTexte 159">
              <a:extLst>
                <a:ext uri="{FF2B5EF4-FFF2-40B4-BE49-F238E27FC236}">
                  <a16:creationId xmlns:a16="http://schemas.microsoft.com/office/drawing/2014/main" id="{D73DF3C9-7903-C446-A3AA-D30DCA48E37A}"/>
                </a:ext>
              </a:extLst>
            </p:cNvPr>
            <p:cNvSpPr txBox="1"/>
            <p:nvPr/>
          </p:nvSpPr>
          <p:spPr>
            <a:xfrm>
              <a:off x="2190303" y="3677555"/>
              <a:ext cx="26802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baseline="30000" dirty="0"/>
                <a:t>-2</a:t>
              </a:r>
            </a:p>
          </p:txBody>
        </p:sp>
        <p:sp>
          <p:nvSpPr>
            <p:cNvPr id="161" name="ZoneTexte 160">
              <a:extLst>
                <a:ext uri="{FF2B5EF4-FFF2-40B4-BE49-F238E27FC236}">
                  <a16:creationId xmlns:a16="http://schemas.microsoft.com/office/drawing/2014/main" id="{B167EFD7-0D48-E548-A418-B8DF1EF5CB3D}"/>
                </a:ext>
              </a:extLst>
            </p:cNvPr>
            <p:cNvSpPr txBox="1"/>
            <p:nvPr/>
          </p:nvSpPr>
          <p:spPr>
            <a:xfrm>
              <a:off x="2405930" y="3677555"/>
              <a:ext cx="26802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baseline="30000" dirty="0"/>
                <a:t>-3</a:t>
              </a:r>
            </a:p>
          </p:txBody>
        </p:sp>
        <p:sp>
          <p:nvSpPr>
            <p:cNvPr id="162" name="ZoneTexte 161">
              <a:extLst>
                <a:ext uri="{FF2B5EF4-FFF2-40B4-BE49-F238E27FC236}">
                  <a16:creationId xmlns:a16="http://schemas.microsoft.com/office/drawing/2014/main" id="{70D90F08-4003-3A4A-870D-12022B3EC0DB}"/>
                </a:ext>
              </a:extLst>
            </p:cNvPr>
            <p:cNvSpPr txBox="1"/>
            <p:nvPr/>
          </p:nvSpPr>
          <p:spPr>
            <a:xfrm>
              <a:off x="2614022" y="3677555"/>
              <a:ext cx="26802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baseline="30000" dirty="0"/>
                <a:t>-4</a:t>
              </a:r>
            </a:p>
          </p:txBody>
        </p:sp>
        <p:sp>
          <p:nvSpPr>
            <p:cNvPr id="163" name="ZoneTexte 162">
              <a:extLst>
                <a:ext uri="{FF2B5EF4-FFF2-40B4-BE49-F238E27FC236}">
                  <a16:creationId xmlns:a16="http://schemas.microsoft.com/office/drawing/2014/main" id="{4493E8D3-8E14-FF4B-B04F-11A112ADCAEC}"/>
                </a:ext>
              </a:extLst>
            </p:cNvPr>
            <p:cNvSpPr txBox="1"/>
            <p:nvPr/>
          </p:nvSpPr>
          <p:spPr>
            <a:xfrm>
              <a:off x="2815586" y="3677555"/>
              <a:ext cx="26802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baseline="30000" dirty="0"/>
                <a:t>-5</a:t>
              </a:r>
            </a:p>
          </p:txBody>
        </p:sp>
        <p:sp>
          <p:nvSpPr>
            <p:cNvPr id="164" name="ZoneTexte 163">
              <a:extLst>
                <a:ext uri="{FF2B5EF4-FFF2-40B4-BE49-F238E27FC236}">
                  <a16:creationId xmlns:a16="http://schemas.microsoft.com/office/drawing/2014/main" id="{C6E3929F-FBA7-FF40-B191-58FCB0DBB3FF}"/>
                </a:ext>
              </a:extLst>
            </p:cNvPr>
            <p:cNvSpPr txBox="1"/>
            <p:nvPr/>
          </p:nvSpPr>
          <p:spPr>
            <a:xfrm>
              <a:off x="3000290" y="3677555"/>
              <a:ext cx="26802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baseline="30000" dirty="0"/>
                <a:t>-6</a:t>
              </a:r>
            </a:p>
          </p:txBody>
        </p:sp>
        <p:sp>
          <p:nvSpPr>
            <p:cNvPr id="165" name="ZoneTexte 164">
              <a:extLst>
                <a:ext uri="{FF2B5EF4-FFF2-40B4-BE49-F238E27FC236}">
                  <a16:creationId xmlns:a16="http://schemas.microsoft.com/office/drawing/2014/main" id="{A3FF57D5-B683-9649-BBF9-AC8024AB36FE}"/>
                </a:ext>
              </a:extLst>
            </p:cNvPr>
            <p:cNvSpPr txBox="1"/>
            <p:nvPr/>
          </p:nvSpPr>
          <p:spPr>
            <a:xfrm>
              <a:off x="1835858" y="3677977"/>
              <a:ext cx="17704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baseline="30000" dirty="0"/>
                <a:t>0</a:t>
              </a:r>
            </a:p>
          </p:txBody>
        </p:sp>
        <p:sp>
          <p:nvSpPr>
            <p:cNvPr id="166" name="ZoneTexte 165">
              <a:extLst>
                <a:ext uri="{FF2B5EF4-FFF2-40B4-BE49-F238E27FC236}">
                  <a16:creationId xmlns:a16="http://schemas.microsoft.com/office/drawing/2014/main" id="{66A360C3-F078-574D-A01B-16EF3AAD9F4D}"/>
                </a:ext>
              </a:extLst>
            </p:cNvPr>
            <p:cNvSpPr txBox="1"/>
            <p:nvPr/>
          </p:nvSpPr>
          <p:spPr>
            <a:xfrm>
              <a:off x="3212332" y="3683674"/>
              <a:ext cx="26802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baseline="30000" dirty="0"/>
                <a:t>-7</a:t>
              </a:r>
            </a:p>
          </p:txBody>
        </p:sp>
      </p:grpSp>
      <p:sp>
        <p:nvSpPr>
          <p:cNvPr id="167" name="ZoneTexte 24">
            <a:extLst>
              <a:ext uri="{FF2B5EF4-FFF2-40B4-BE49-F238E27FC236}">
                <a16:creationId xmlns:a16="http://schemas.microsoft.com/office/drawing/2014/main" id="{8D99EC4F-E0F3-C24E-9560-8C4F39F16F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792" y="2294020"/>
            <a:ext cx="938147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fr-FR" altLang="fr-FR" sz="800" b="1" dirty="0" err="1">
                <a:latin typeface="Times" pitchFamily="2" charset="0"/>
                <a:ea typeface="Times" pitchFamily="2" charset="0"/>
                <a:cs typeface="Times" pitchFamily="2" charset="0"/>
              </a:rPr>
              <a:t>empty</a:t>
            </a:r>
            <a:r>
              <a:rPr lang="fr-FR" altLang="fr-FR" sz="800" b="1" dirty="0">
                <a:latin typeface="Times" pitchFamily="2" charset="0"/>
                <a:ea typeface="Times" pitchFamily="2" charset="0"/>
                <a:cs typeface="Times" pitchFamily="2" charset="0"/>
              </a:rPr>
              <a:t> </a:t>
            </a:r>
            <a:r>
              <a:rPr lang="fr-FR" altLang="fr-FR" sz="800" b="1" dirty="0" err="1">
                <a:latin typeface="Times" pitchFamily="2" charset="0"/>
                <a:ea typeface="Times" pitchFamily="2" charset="0"/>
                <a:cs typeface="Times" pitchFamily="2" charset="0"/>
              </a:rPr>
              <a:t>vector</a:t>
            </a:r>
            <a:endParaRPr lang="fr-FR" altLang="fr-FR" sz="800" b="1" dirty="0">
              <a:latin typeface="Times" pitchFamily="2" charset="0"/>
              <a:ea typeface="Times" pitchFamily="2" charset="0"/>
              <a:cs typeface="Times" pitchFamily="2" charset="0"/>
            </a:endParaRPr>
          </a:p>
        </p:txBody>
      </p:sp>
      <p:sp>
        <p:nvSpPr>
          <p:cNvPr id="168" name="Rectangle 43">
            <a:extLst>
              <a:ext uri="{FF2B5EF4-FFF2-40B4-BE49-F238E27FC236}">
                <a16:creationId xmlns:a16="http://schemas.microsoft.com/office/drawing/2014/main" id="{B68E71E7-2EC8-C646-836E-CFD27C45DE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2471" y="2746664"/>
            <a:ext cx="145624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lnSpc>
                <a:spcPct val="130000"/>
              </a:lnSpc>
            </a:pPr>
            <a:r>
              <a:rPr lang="fr-FR" altLang="fr-FR" sz="800" b="1" dirty="0">
                <a:latin typeface="Times" pitchFamily="2" charset="0"/>
                <a:ea typeface="Times" pitchFamily="2" charset="0"/>
                <a:cs typeface="Times" pitchFamily="2" charset="0"/>
              </a:rPr>
              <a:t>(</a:t>
            </a:r>
            <a:r>
              <a:rPr lang="fr-FR" altLang="fr-FR" sz="800" b="1" dirty="0" err="1">
                <a:latin typeface="Times" pitchFamily="2" charset="0"/>
                <a:ea typeface="Times" pitchFamily="2" charset="0"/>
                <a:cs typeface="Times" pitchFamily="2" charset="0"/>
              </a:rPr>
              <a:t>strong</a:t>
            </a:r>
            <a:r>
              <a:rPr lang="fr-FR" altLang="fr-FR" sz="800" b="1" dirty="0">
                <a:latin typeface="Times" pitchFamily="2" charset="0"/>
                <a:ea typeface="Times" pitchFamily="2" charset="0"/>
                <a:cs typeface="Times" pitchFamily="2" charset="0"/>
              </a:rPr>
              <a:t> RBS) </a:t>
            </a:r>
            <a:r>
              <a:rPr lang="fr-FR" altLang="fr-FR" sz="800" b="1" dirty="0" err="1">
                <a:latin typeface="Times" pitchFamily="2" charset="0"/>
                <a:ea typeface="Times" pitchFamily="2" charset="0"/>
                <a:cs typeface="Times" pitchFamily="2" charset="0"/>
              </a:rPr>
              <a:t>T-yhhX</a:t>
            </a:r>
            <a:endParaRPr lang="fr-FR" altLang="fr-FR" sz="800" b="1" dirty="0">
              <a:latin typeface="Times" pitchFamily="2" charset="0"/>
              <a:ea typeface="Times" pitchFamily="2" charset="0"/>
              <a:cs typeface="Times" pitchFamily="2" charset="0"/>
            </a:endParaRPr>
          </a:p>
        </p:txBody>
      </p:sp>
      <p:sp>
        <p:nvSpPr>
          <p:cNvPr id="169" name="Rectangle 124">
            <a:extLst>
              <a:ext uri="{FF2B5EF4-FFF2-40B4-BE49-F238E27FC236}">
                <a16:creationId xmlns:a16="http://schemas.microsoft.com/office/drawing/2014/main" id="{F2D55388-0222-6E4A-A7D4-553DF2E5DD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5997" y="3165984"/>
            <a:ext cx="1372723" cy="2431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lnSpc>
                <a:spcPct val="130000"/>
              </a:lnSpc>
            </a:pPr>
            <a:r>
              <a:rPr lang="fr-FR" altLang="fr-FR" sz="800" b="1" dirty="0">
                <a:latin typeface="Times" pitchFamily="2" charset="0"/>
                <a:ea typeface="Times" pitchFamily="2" charset="0"/>
                <a:cs typeface="Times" pitchFamily="2" charset="0"/>
              </a:rPr>
              <a:t>(</a:t>
            </a:r>
            <a:r>
              <a:rPr lang="fr-FR" altLang="fr-FR" sz="800" b="1" dirty="0" err="1">
                <a:latin typeface="Times" pitchFamily="2" charset="0"/>
                <a:ea typeface="Times" pitchFamily="2" charset="0"/>
                <a:cs typeface="Times" pitchFamily="2" charset="0"/>
              </a:rPr>
              <a:t>optimized</a:t>
            </a:r>
            <a:r>
              <a:rPr lang="fr-FR" altLang="fr-FR" sz="800" b="1" dirty="0">
                <a:latin typeface="Times" pitchFamily="2" charset="0"/>
                <a:ea typeface="Times" pitchFamily="2" charset="0"/>
                <a:cs typeface="Times" pitchFamily="2" charset="0"/>
              </a:rPr>
              <a:t> RBS) </a:t>
            </a:r>
            <a:r>
              <a:rPr lang="fr-FR" altLang="fr-FR" sz="800" b="1" dirty="0" err="1">
                <a:latin typeface="Times" pitchFamily="2" charset="0"/>
                <a:ea typeface="Times" pitchFamily="2" charset="0"/>
                <a:cs typeface="Times" pitchFamily="2" charset="0"/>
              </a:rPr>
              <a:t>T-yhhX</a:t>
            </a:r>
            <a:endParaRPr lang="fr-FR" altLang="fr-FR" sz="800" b="1" dirty="0">
              <a:latin typeface="Times" pitchFamily="2" charset="0"/>
              <a:ea typeface="Times" pitchFamily="2" charset="0"/>
              <a:cs typeface="Times" pitchFamily="2" charset="0"/>
            </a:endParaRPr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0E808482-71E1-3241-8C58-CD6D1D92F56C}"/>
              </a:ext>
            </a:extLst>
          </p:cNvPr>
          <p:cNvSpPr txBox="1"/>
          <p:nvPr/>
        </p:nvSpPr>
        <p:spPr>
          <a:xfrm>
            <a:off x="182463" y="3985405"/>
            <a:ext cx="64364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700"/>
              </a:spcBef>
            </a:pPr>
            <a:r>
              <a:rPr lang="en-US" sz="1200" b="1" dirty="0"/>
              <a:t>Figure. </a:t>
            </a:r>
            <a:r>
              <a:rPr lang="en-US" sz="1200" dirty="0">
                <a:latin typeface="Times" pitchFamily="2" charset="0"/>
              </a:rPr>
              <a:t>To confirm the functionality of FD1, FD1 was transformed in parallel with an empty vector as a control, a plasmid with a strong RBS and a plasmid with an optimized RBS. Then serial dilutions were performed and spotted on LB agar supplemented with </a:t>
            </a:r>
            <a:r>
              <a:rPr lang="en-US" sz="1200" dirty="0" err="1">
                <a:latin typeface="Times" pitchFamily="2" charset="0"/>
              </a:rPr>
              <a:t>spectinomycin</a:t>
            </a:r>
            <a:r>
              <a:rPr lang="en-US" sz="1200" dirty="0">
                <a:latin typeface="Times" pitchFamily="2" charset="0"/>
              </a:rPr>
              <a:t> 60 µg/ml in the absence or in the presence of anhydrotetracycline (</a:t>
            </a:r>
            <a:r>
              <a:rPr lang="en-US" sz="1200" dirty="0" err="1">
                <a:latin typeface="Times" pitchFamily="2" charset="0"/>
              </a:rPr>
              <a:t>aTc</a:t>
            </a:r>
            <a:r>
              <a:rPr lang="en-US" sz="1200" dirty="0">
                <a:latin typeface="Times" pitchFamily="2" charset="0"/>
              </a:rPr>
              <a:t> 0.5 µg/ml) and the </a:t>
            </a:r>
            <a:r>
              <a:rPr lang="en-US" sz="1200" dirty="0" err="1">
                <a:latin typeface="Times" pitchFamily="2" charset="0"/>
              </a:rPr>
              <a:t>mcherry</a:t>
            </a:r>
            <a:r>
              <a:rPr lang="en-US" sz="1200" dirty="0">
                <a:latin typeface="Times" pitchFamily="2" charset="0"/>
              </a:rPr>
              <a:t> expression was analyzed with an Azure Biosystem apparatus. The results show that after induction with </a:t>
            </a:r>
            <a:r>
              <a:rPr lang="en-US" sz="1200" dirty="0" err="1">
                <a:latin typeface="Times" pitchFamily="2" charset="0"/>
              </a:rPr>
              <a:t>aTc</a:t>
            </a:r>
            <a:r>
              <a:rPr lang="en-US" sz="1200" dirty="0">
                <a:latin typeface="Times" pitchFamily="2" charset="0"/>
              </a:rPr>
              <a:t>, only clones with an optimized RBS were able to grow as well as the control strain (A) but while repressing </a:t>
            </a:r>
            <a:r>
              <a:rPr lang="en-US" sz="1200" dirty="0" err="1">
                <a:latin typeface="Times" pitchFamily="2" charset="0"/>
              </a:rPr>
              <a:t>mcherry</a:t>
            </a:r>
            <a:r>
              <a:rPr lang="en-US" sz="1200" dirty="0">
                <a:latin typeface="Times" pitchFamily="2" charset="0"/>
              </a:rPr>
              <a:t> (B).</a:t>
            </a:r>
          </a:p>
        </p:txBody>
      </p:sp>
      <p:sp>
        <p:nvSpPr>
          <p:cNvPr id="170" name="ZoneTexte 5">
            <a:extLst>
              <a:ext uri="{FF2B5EF4-FFF2-40B4-BE49-F238E27FC236}">
                <a16:creationId xmlns:a16="http://schemas.microsoft.com/office/drawing/2014/main" id="{56FE0F24-F662-9749-A1FA-4EB24507FF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91053" y="575358"/>
            <a:ext cx="1373014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fr-FR" sz="800" b="1" dirty="0">
                <a:solidFill>
                  <a:srgbClr val="008000"/>
                </a:solidFill>
              </a:rPr>
              <a:t>LB + Spc60 + </a:t>
            </a:r>
            <a:r>
              <a:rPr lang="fr-FR" sz="800" b="1" dirty="0" err="1">
                <a:solidFill>
                  <a:srgbClr val="008000"/>
                </a:solidFill>
              </a:rPr>
              <a:t>aTc</a:t>
            </a:r>
            <a:r>
              <a:rPr lang="fr-FR" sz="800" b="1" dirty="0">
                <a:solidFill>
                  <a:srgbClr val="008000"/>
                </a:solidFill>
              </a:rPr>
              <a:t> 0 µg/ml</a:t>
            </a:r>
          </a:p>
        </p:txBody>
      </p:sp>
      <p:sp>
        <p:nvSpPr>
          <p:cNvPr id="171" name="ZoneTexte 5">
            <a:extLst>
              <a:ext uri="{FF2B5EF4-FFF2-40B4-BE49-F238E27FC236}">
                <a16:creationId xmlns:a16="http://schemas.microsoft.com/office/drawing/2014/main" id="{783F18AE-6BDA-6046-B2DF-B099B5F8DE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16969" y="573655"/>
            <a:ext cx="1373014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fr-FR" sz="800" b="1" dirty="0">
                <a:solidFill>
                  <a:srgbClr val="008000"/>
                </a:solidFill>
              </a:rPr>
              <a:t>LB + Spc60 + </a:t>
            </a:r>
            <a:r>
              <a:rPr lang="fr-FR" sz="800" b="1" dirty="0" err="1">
                <a:solidFill>
                  <a:srgbClr val="008000"/>
                </a:solidFill>
              </a:rPr>
              <a:t>aTc</a:t>
            </a:r>
            <a:r>
              <a:rPr lang="fr-FR" sz="800" b="1" dirty="0">
                <a:solidFill>
                  <a:srgbClr val="008000"/>
                </a:solidFill>
              </a:rPr>
              <a:t> 0.5 µg/ml</a:t>
            </a:r>
          </a:p>
        </p:txBody>
      </p:sp>
      <p:sp>
        <p:nvSpPr>
          <p:cNvPr id="172" name="ZoneTexte 24">
            <a:extLst>
              <a:ext uri="{FF2B5EF4-FFF2-40B4-BE49-F238E27FC236}">
                <a16:creationId xmlns:a16="http://schemas.microsoft.com/office/drawing/2014/main" id="{704376FF-470A-254E-9F47-49A30849A3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32190" y="2774711"/>
            <a:ext cx="938147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fr-FR" altLang="fr-FR" sz="800" b="1" dirty="0" err="1">
                <a:latin typeface="Times" pitchFamily="2" charset="0"/>
                <a:ea typeface="Times" pitchFamily="2" charset="0"/>
                <a:cs typeface="Times" pitchFamily="2" charset="0"/>
              </a:rPr>
              <a:t>mcherry</a:t>
            </a:r>
            <a:endParaRPr lang="fr-FR" altLang="fr-FR" sz="800" b="1" dirty="0">
              <a:latin typeface="Times" pitchFamily="2" charset="0"/>
              <a:ea typeface="Times" pitchFamily="2" charset="0"/>
              <a:cs typeface="Times" pitchFamily="2" charset="0"/>
            </a:endParaRPr>
          </a:p>
        </p:txBody>
      </p:sp>
      <p:sp>
        <p:nvSpPr>
          <p:cNvPr id="173" name="ZoneTexte 24">
            <a:extLst>
              <a:ext uri="{FF2B5EF4-FFF2-40B4-BE49-F238E27FC236}">
                <a16:creationId xmlns:a16="http://schemas.microsoft.com/office/drawing/2014/main" id="{628EAA4B-42F1-D24E-B240-413AA81D7E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90496" y="1213744"/>
            <a:ext cx="938147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fr-FR" altLang="fr-FR" sz="800" b="1" dirty="0" err="1">
                <a:latin typeface="Times" pitchFamily="2" charset="0"/>
                <a:ea typeface="Times" pitchFamily="2" charset="0"/>
                <a:cs typeface="Times" pitchFamily="2" charset="0"/>
              </a:rPr>
              <a:t>growth</a:t>
            </a:r>
            <a:endParaRPr lang="fr-FR" altLang="fr-FR" sz="800" b="1" dirty="0">
              <a:latin typeface="Times" pitchFamily="2" charset="0"/>
              <a:ea typeface="Times" pitchFamily="2" charset="0"/>
              <a:cs typeface="Times" pitchFamily="2" charset="0"/>
            </a:endParaRPr>
          </a:p>
        </p:txBody>
      </p:sp>
      <p:sp>
        <p:nvSpPr>
          <p:cNvPr id="49" name="ZoneTexte 48">
            <a:extLst>
              <a:ext uri="{FF2B5EF4-FFF2-40B4-BE49-F238E27FC236}">
                <a16:creationId xmlns:a16="http://schemas.microsoft.com/office/drawing/2014/main" id="{4E563C8F-09BB-8F46-9B6A-F0FBC728B8DD}"/>
              </a:ext>
            </a:extLst>
          </p:cNvPr>
          <p:cNvSpPr txBox="1"/>
          <p:nvPr/>
        </p:nvSpPr>
        <p:spPr>
          <a:xfrm>
            <a:off x="494051" y="483550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A</a:t>
            </a:r>
          </a:p>
        </p:txBody>
      </p:sp>
      <p:sp>
        <p:nvSpPr>
          <p:cNvPr id="174" name="ZoneTexte 173">
            <a:extLst>
              <a:ext uri="{FF2B5EF4-FFF2-40B4-BE49-F238E27FC236}">
                <a16:creationId xmlns:a16="http://schemas.microsoft.com/office/drawing/2014/main" id="{6F7CFFD7-02FD-464A-9068-9EC4424E0EE9}"/>
              </a:ext>
            </a:extLst>
          </p:cNvPr>
          <p:cNvSpPr txBox="1"/>
          <p:nvPr/>
        </p:nvSpPr>
        <p:spPr>
          <a:xfrm>
            <a:off x="465093" y="2051655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299228976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1180</TotalTime>
  <Words>143</Words>
  <Application>Microsoft Macintosh PowerPoint</Application>
  <PresentationFormat>Personnalisé</PresentationFormat>
  <Paragraphs>41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7" baseType="lpstr">
      <vt:lpstr>ＭＳ Ｐゴシック</vt:lpstr>
      <vt:lpstr>Arial</vt:lpstr>
      <vt:lpstr>Calibri</vt:lpstr>
      <vt:lpstr>Calibri Light</vt:lpstr>
      <vt:lpstr>Times</vt:lpstr>
      <vt:lpstr>Thème Office</vt:lpstr>
      <vt:lpstr>Présentation PowerPoint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Utilisateur Microsoft Office</dc:creator>
  <cp:lastModifiedBy>Utilisateur Microsoft Office</cp:lastModifiedBy>
  <cp:revision>91</cp:revision>
  <cp:lastPrinted>2019-06-27T10:15:17Z</cp:lastPrinted>
  <dcterms:created xsi:type="dcterms:W3CDTF">2019-04-29T18:38:14Z</dcterms:created>
  <dcterms:modified xsi:type="dcterms:W3CDTF">2019-07-02T12:47:28Z</dcterms:modified>
</cp:coreProperties>
</file>