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42" autoAdjust="0"/>
  </p:normalViewPr>
  <p:slideViewPr>
    <p:cSldViewPr>
      <p:cViewPr varScale="1">
        <p:scale>
          <a:sx n="68" d="100"/>
          <a:sy n="68" d="100"/>
        </p:scale>
        <p:origin x="-11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3416B-2504-4E54-81A4-B0803D4B5CD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B7812-8773-467A-8C83-17752A2AB24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FA9C86-38B6-984B-9942-9042E15280E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27BDF-4C43-46D4-BF3F-E04A3762499B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1DAA1-B0B4-47D8-A206-F0DD076E054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Two point mutations convert native receptor into DREADD</a:t>
            </a:r>
            <a:endParaRPr lang="en-US" sz="2400" b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2819400" y="1828800"/>
            <a:ext cx="5867400" cy="44196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hM3D(</a:t>
            </a:r>
            <a:r>
              <a:rPr lang="en-US" sz="2000" b="1" dirty="0" err="1" smtClean="0"/>
              <a:t>Gq</a:t>
            </a:r>
            <a:r>
              <a:rPr lang="en-US" sz="2000" b="1" dirty="0" smtClean="0"/>
              <a:t>) </a:t>
            </a:r>
            <a:r>
              <a:rPr lang="en-US" sz="2000" dirty="0" smtClean="0"/>
              <a:t>is </a:t>
            </a:r>
            <a:r>
              <a:rPr lang="en-US" sz="2000" dirty="0" err="1" smtClean="0"/>
              <a:t>Gq</a:t>
            </a:r>
            <a:r>
              <a:rPr lang="en-US" sz="2000" dirty="0" smtClean="0"/>
              <a:t> coupled DREADD. It is derived from human </a:t>
            </a:r>
            <a:r>
              <a:rPr lang="en-US" sz="2000" dirty="0" err="1" smtClean="0"/>
              <a:t>muscarinic</a:t>
            </a:r>
            <a:r>
              <a:rPr lang="en-US" sz="2000" dirty="0" smtClean="0"/>
              <a:t> receptor M3 sequence with two point mutations (</a:t>
            </a:r>
            <a:r>
              <a:rPr lang="en-US" sz="2000" b="1" dirty="0" smtClean="0">
                <a:sym typeface="Wingdings"/>
              </a:rPr>
              <a:t>Y149C, A239G</a:t>
            </a:r>
            <a:r>
              <a:rPr lang="en-US" sz="2000" dirty="0" smtClean="0">
                <a:sym typeface="Wingdings"/>
              </a:rPr>
              <a:t>)</a:t>
            </a:r>
            <a:endParaRPr lang="en-US" sz="2000" dirty="0" smtClean="0">
              <a:sym typeface="Wingdings"/>
            </a:endParaRPr>
          </a:p>
          <a:p>
            <a:r>
              <a:rPr lang="en-US" sz="2000" b="1" dirty="0" smtClean="0">
                <a:sym typeface="Wingdings"/>
              </a:rPr>
              <a:t>hM</a:t>
            </a:r>
            <a:r>
              <a:rPr lang="en-US" sz="2000" b="1" dirty="0" smtClean="0">
                <a:sym typeface="Wingdings"/>
              </a:rPr>
              <a:t>4</a:t>
            </a:r>
            <a:r>
              <a:rPr lang="en-US" sz="2000" b="1" dirty="0" smtClean="0">
                <a:sym typeface="Wingdings"/>
              </a:rPr>
              <a:t>D(</a:t>
            </a:r>
            <a:r>
              <a:rPr lang="en-US" sz="2000" b="1" dirty="0" err="1" smtClean="0">
                <a:sym typeface="Wingdings"/>
              </a:rPr>
              <a:t>Gi</a:t>
            </a:r>
            <a:r>
              <a:rPr lang="en-US" sz="2000" b="1" dirty="0" smtClean="0">
                <a:sym typeface="Wingdings"/>
              </a:rPr>
              <a:t>) </a:t>
            </a:r>
            <a:r>
              <a:rPr lang="en-US" sz="2000" dirty="0" smtClean="0">
                <a:sym typeface="Wingdings"/>
              </a:rPr>
              <a:t>is </a:t>
            </a:r>
            <a:r>
              <a:rPr lang="en-US" sz="2000" dirty="0" err="1" smtClean="0">
                <a:sym typeface="Wingdings"/>
              </a:rPr>
              <a:t>Gi</a:t>
            </a:r>
            <a:r>
              <a:rPr lang="en-US" sz="2000" dirty="0" smtClean="0">
                <a:sym typeface="Wingdings"/>
              </a:rPr>
              <a:t> coupled DREADD. It is derived from human </a:t>
            </a:r>
            <a:r>
              <a:rPr lang="en-US" sz="2000" dirty="0" err="1" smtClean="0">
                <a:sym typeface="Wingdings"/>
              </a:rPr>
              <a:t>muscarinic</a:t>
            </a:r>
            <a:r>
              <a:rPr lang="en-US" sz="2000" dirty="0" smtClean="0">
                <a:sym typeface="Wingdings"/>
              </a:rPr>
              <a:t> receptor M4 sequence with two point mutations (</a:t>
            </a:r>
            <a:r>
              <a:rPr lang="en-US" sz="2000" b="1" dirty="0" smtClean="0">
                <a:sym typeface="Wingdings"/>
              </a:rPr>
              <a:t>Y113C</a:t>
            </a:r>
            <a:r>
              <a:rPr lang="en-US" sz="2000" b="1" dirty="0" smtClean="0">
                <a:sym typeface="Wingdings"/>
              </a:rPr>
              <a:t>, A203G</a:t>
            </a:r>
            <a:r>
              <a:rPr lang="en-US" sz="2000" dirty="0" smtClean="0">
                <a:sym typeface="Wingdings"/>
              </a:rPr>
              <a:t>) </a:t>
            </a:r>
          </a:p>
          <a:p>
            <a:r>
              <a:rPr lang="en-US" sz="2000" b="1" dirty="0" smtClean="0">
                <a:sym typeface="Wingdings"/>
              </a:rPr>
              <a:t>rM3D(Gs</a:t>
            </a:r>
            <a:r>
              <a:rPr lang="en-US" sz="2000" dirty="0" smtClean="0">
                <a:sym typeface="Wingdings"/>
              </a:rPr>
              <a:t>)</a:t>
            </a:r>
            <a:r>
              <a:rPr lang="en-US" sz="2000" dirty="0" smtClean="0">
                <a:sym typeface="Wingdings"/>
              </a:rPr>
              <a:t> </a:t>
            </a:r>
            <a:r>
              <a:rPr lang="en-US" sz="2000" dirty="0" smtClean="0"/>
              <a:t>is Gs coupled DREADD. It is derived from rat </a:t>
            </a:r>
            <a:r>
              <a:rPr lang="en-US" sz="2000" dirty="0" err="1" smtClean="0"/>
              <a:t>muscarinic</a:t>
            </a:r>
            <a:r>
              <a:rPr lang="en-US" sz="2000" dirty="0" smtClean="0"/>
              <a:t> receptor M3 sequence with </a:t>
            </a:r>
            <a:r>
              <a:rPr lang="en-US" sz="2000" b="1" dirty="0" smtClean="0"/>
              <a:t>replacement of i</a:t>
            </a:r>
            <a:r>
              <a:rPr lang="en-US" sz="2000" b="1" dirty="0" smtClean="0">
                <a:sym typeface="Wingdings"/>
              </a:rPr>
              <a:t>2</a:t>
            </a:r>
            <a:r>
              <a:rPr lang="en-US" sz="2000" b="1" dirty="0">
                <a:sym typeface="Wingdings"/>
              </a:rPr>
              <a:t> </a:t>
            </a:r>
            <a:r>
              <a:rPr lang="en-US" sz="2000" b="1" dirty="0" smtClean="0">
                <a:sym typeface="Wingdings"/>
              </a:rPr>
              <a:t>and</a:t>
            </a:r>
            <a:r>
              <a:rPr lang="en-US" sz="2000" b="1" dirty="0" smtClean="0">
                <a:sym typeface="Wingdings"/>
              </a:rPr>
              <a:t> </a:t>
            </a:r>
            <a:r>
              <a:rPr lang="en-US" sz="2000" b="1" dirty="0">
                <a:sym typeface="Wingdings"/>
              </a:rPr>
              <a:t>i</a:t>
            </a:r>
            <a:r>
              <a:rPr lang="en-US" sz="2000" b="1" dirty="0" smtClean="0">
                <a:sym typeface="Wingdings"/>
              </a:rPr>
              <a:t>3 </a:t>
            </a:r>
            <a:r>
              <a:rPr lang="en-US" sz="2000" b="1" dirty="0" smtClean="0">
                <a:sym typeface="Wingdings"/>
              </a:rPr>
              <a:t>loop with </a:t>
            </a:r>
            <a:r>
              <a:rPr lang="en-US" sz="2000" b="1" dirty="0" smtClean="0">
                <a:sym typeface="Wingdings"/>
              </a:rPr>
              <a:t>turkey </a:t>
            </a:r>
            <a:r>
              <a:rPr lang="en-US" sz="2000" b="1" dirty="0" smtClean="0">
                <a:sym typeface="Wingdings"/>
              </a:rPr>
              <a:t>β</a:t>
            </a:r>
            <a:r>
              <a:rPr lang="en-US" sz="2000" b="1" baseline="-25000" dirty="0" smtClean="0">
                <a:sym typeface="Wingdings"/>
              </a:rPr>
              <a:t>1 </a:t>
            </a:r>
            <a:r>
              <a:rPr lang="en-US" sz="2000" b="1" dirty="0" smtClean="0">
                <a:sym typeface="Wingdings"/>
              </a:rPr>
              <a:t>AR </a:t>
            </a:r>
            <a:r>
              <a:rPr lang="en-US" sz="2000" b="1" dirty="0" smtClean="0">
                <a:sym typeface="Wingdings"/>
              </a:rPr>
              <a:t>sequence</a:t>
            </a:r>
            <a:r>
              <a:rPr lang="en-US" sz="2000" dirty="0" smtClean="0">
                <a:sym typeface="Wingdings"/>
              </a:rPr>
              <a:t>. </a:t>
            </a:r>
            <a:r>
              <a:rPr lang="en-US" sz="2000" dirty="0" smtClean="0">
                <a:sym typeface="Wingdings"/>
              </a:rPr>
              <a:t>It also contains two point mutations (</a:t>
            </a:r>
            <a:r>
              <a:rPr lang="en-US" sz="2000" b="1" dirty="0" smtClean="0">
                <a:sym typeface="Wingdings"/>
              </a:rPr>
              <a:t>Y148C, </a:t>
            </a:r>
            <a:r>
              <a:rPr lang="en-US" sz="2000" b="1" smtClean="0">
                <a:sym typeface="Wingdings"/>
              </a:rPr>
              <a:t>A238G</a:t>
            </a:r>
            <a:r>
              <a:rPr lang="en-US" sz="2000" smtClean="0">
                <a:sym typeface="Wingdings"/>
              </a:rPr>
              <a:t>).</a:t>
            </a:r>
            <a:endParaRPr lang="en-US" sz="2000" dirty="0" smtClean="0">
              <a:sym typeface="Wingdings"/>
            </a:endParaRPr>
          </a:p>
        </p:txBody>
      </p:sp>
      <p:pic>
        <p:nvPicPr>
          <p:cNvPr id="9" name="Picture 8" descr="DREAD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286000"/>
            <a:ext cx="2197668" cy="224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99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Two point mutations convert native receptor into DREADD</vt:lpstr>
    </vt:vector>
  </TitlesOfParts>
  <Company>The University of North Carolina at Chapel Hill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point mutations convert native receptor into DREADD</dc:title>
  <dc:creator>Hu Zhu</dc:creator>
  <cp:lastModifiedBy>Hu Zhu</cp:lastModifiedBy>
  <cp:revision>4</cp:revision>
  <dcterms:created xsi:type="dcterms:W3CDTF">2014-03-17T20:47:30Z</dcterms:created>
  <dcterms:modified xsi:type="dcterms:W3CDTF">2014-03-17T21:01:58Z</dcterms:modified>
</cp:coreProperties>
</file>